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33"/>
  </p:notesMasterIdLst>
  <p:handoutMasterIdLst>
    <p:handoutMasterId r:id="rId34"/>
  </p:handoutMasterIdLst>
  <p:sldIdLst>
    <p:sldId id="663" r:id="rId2"/>
    <p:sldId id="593" r:id="rId3"/>
    <p:sldId id="630" r:id="rId4"/>
    <p:sldId id="600" r:id="rId5"/>
    <p:sldId id="635" r:id="rId6"/>
    <p:sldId id="664" r:id="rId7"/>
    <p:sldId id="636" r:id="rId8"/>
    <p:sldId id="649" r:id="rId9"/>
    <p:sldId id="645" r:id="rId10"/>
    <p:sldId id="646" r:id="rId11"/>
    <p:sldId id="647" r:id="rId12"/>
    <p:sldId id="648" r:id="rId13"/>
    <p:sldId id="637" r:id="rId14"/>
    <p:sldId id="638" r:id="rId15"/>
    <p:sldId id="603" r:id="rId16"/>
    <p:sldId id="643" r:id="rId17"/>
    <p:sldId id="642" r:id="rId18"/>
    <p:sldId id="650" r:id="rId19"/>
    <p:sldId id="652" r:id="rId20"/>
    <p:sldId id="653" r:id="rId21"/>
    <p:sldId id="641" r:id="rId22"/>
    <p:sldId id="627" r:id="rId23"/>
    <p:sldId id="651" r:id="rId24"/>
    <p:sldId id="665" r:id="rId25"/>
    <p:sldId id="657" r:id="rId26"/>
    <p:sldId id="658" r:id="rId27"/>
    <p:sldId id="659" r:id="rId28"/>
    <p:sldId id="662" r:id="rId29"/>
    <p:sldId id="633" r:id="rId30"/>
    <p:sldId id="632" r:id="rId31"/>
    <p:sldId id="654" r:id="rId32"/>
  </p:sldIdLst>
  <p:sldSz cx="9144000" cy="5143500" type="screen16x9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0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5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1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63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9131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5680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221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5E9BD"/>
    <a:srgbClr val="339933"/>
    <a:srgbClr val="CDF5B1"/>
    <a:srgbClr val="D8F39B"/>
    <a:srgbClr val="608DC4"/>
    <a:srgbClr val="81E4FF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7495" autoAdjust="0"/>
  </p:normalViewPr>
  <p:slideViewPr>
    <p:cSldViewPr>
      <p:cViewPr>
        <p:scale>
          <a:sx n="84" d="100"/>
          <a:sy n="84" d="100"/>
        </p:scale>
        <p:origin x="-120" y="-4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'рейтинг по выбоу предмета'!$B$23</c:f>
              <c:strCache>
                <c:ptCount val="1"/>
                <c:pt idx="0">
                  <c:v> ЕГЭ- 2015</c:v>
                </c:pt>
              </c:strCache>
            </c:strRef>
          </c:tx>
          <c:invertIfNegative val="0"/>
          <c:cat>
            <c:strRef>
              <c:f>'рейтинг по выбоу предмета'!$A$24:$A$34</c:f>
              <c:strCache>
                <c:ptCount val="11"/>
                <c:pt idx="0">
                  <c:v>обществознание</c:v>
                </c:pt>
                <c:pt idx="1">
                  <c:v>физика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история </c:v>
                </c:pt>
                <c:pt idx="5">
                  <c:v>английский язык</c:v>
                </c:pt>
                <c:pt idx="6">
                  <c:v>информатика и ИКТ</c:v>
                </c:pt>
                <c:pt idx="7">
                  <c:v>литература</c:v>
                </c:pt>
                <c:pt idx="8">
                  <c:v>география</c:v>
                </c:pt>
                <c:pt idx="9">
                  <c:v>немецкий язык</c:v>
                </c:pt>
                <c:pt idx="10">
                  <c:v>французский язык</c:v>
                </c:pt>
              </c:strCache>
            </c:strRef>
          </c:cat>
          <c:val>
            <c:numRef>
              <c:f>'рейтинг по выбоу предмета'!$B$24:$B$34</c:f>
              <c:numCache>
                <c:formatCode>General</c:formatCode>
                <c:ptCount val="11"/>
                <c:pt idx="0">
                  <c:v>48.1</c:v>
                </c:pt>
                <c:pt idx="1">
                  <c:v>26.5</c:v>
                </c:pt>
                <c:pt idx="2">
                  <c:v>15.3</c:v>
                </c:pt>
                <c:pt idx="3">
                  <c:v>12.9</c:v>
                </c:pt>
                <c:pt idx="4">
                  <c:v>11.8</c:v>
                </c:pt>
                <c:pt idx="5">
                  <c:v>9.9</c:v>
                </c:pt>
                <c:pt idx="6">
                  <c:v>8.5</c:v>
                </c:pt>
                <c:pt idx="7">
                  <c:v>6</c:v>
                </c:pt>
                <c:pt idx="8">
                  <c:v>1.4</c:v>
                </c:pt>
                <c:pt idx="9">
                  <c:v>0.5</c:v>
                </c:pt>
                <c:pt idx="10">
                  <c:v>0.3</c:v>
                </c:pt>
              </c:numCache>
            </c:numRef>
          </c:val>
        </c:ser>
        <c:ser>
          <c:idx val="1"/>
          <c:order val="1"/>
          <c:tx>
            <c:strRef>
              <c:f>'рейтинг по выбоу предмета'!$C$23</c:f>
              <c:strCache>
                <c:ptCount val="1"/>
                <c:pt idx="0">
                  <c:v>ЕГЭ 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788889174205315E-2"/>
                  <c:y val="2.8967517832700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'рейтинг по выбоу предмета'!$A$24:$A$34</c:f>
              <c:strCache>
                <c:ptCount val="11"/>
                <c:pt idx="0">
                  <c:v>обществознание</c:v>
                </c:pt>
                <c:pt idx="1">
                  <c:v>физика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история </c:v>
                </c:pt>
                <c:pt idx="5">
                  <c:v>английский язык</c:v>
                </c:pt>
                <c:pt idx="6">
                  <c:v>информатика и ИКТ</c:v>
                </c:pt>
                <c:pt idx="7">
                  <c:v>литература</c:v>
                </c:pt>
                <c:pt idx="8">
                  <c:v>география</c:v>
                </c:pt>
                <c:pt idx="9">
                  <c:v>немецкий язык</c:v>
                </c:pt>
                <c:pt idx="10">
                  <c:v>французский язык</c:v>
                </c:pt>
              </c:strCache>
            </c:strRef>
          </c:cat>
          <c:val>
            <c:numRef>
              <c:f>'рейтинг по выбоу предмета'!$C$24:$C$34</c:f>
              <c:numCache>
                <c:formatCode>0.0</c:formatCode>
                <c:ptCount val="11"/>
                <c:pt idx="0">
                  <c:v>43.5</c:v>
                </c:pt>
                <c:pt idx="1">
                  <c:v>28</c:v>
                </c:pt>
                <c:pt idx="2">
                  <c:v>15.2</c:v>
                </c:pt>
                <c:pt idx="3">
                  <c:v>13</c:v>
                </c:pt>
                <c:pt idx="4">
                  <c:v>12.7</c:v>
                </c:pt>
                <c:pt idx="5">
                  <c:v>11.5</c:v>
                </c:pt>
                <c:pt idx="6">
                  <c:v>8</c:v>
                </c:pt>
                <c:pt idx="7">
                  <c:v>5.8</c:v>
                </c:pt>
                <c:pt idx="8">
                  <c:v>0.6</c:v>
                </c:pt>
                <c:pt idx="9">
                  <c:v>0.3</c:v>
                </c:pt>
                <c:pt idx="10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7606272"/>
        <c:axId val="97612160"/>
        <c:axId val="0"/>
      </c:bar3DChart>
      <c:catAx>
        <c:axId val="97606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7612160"/>
        <c:crosses val="autoZero"/>
        <c:auto val="1"/>
        <c:lblAlgn val="ctr"/>
        <c:lblOffset val="100"/>
        <c:noMultiLvlLbl val="0"/>
      </c:catAx>
      <c:valAx>
        <c:axId val="976121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976062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solidFill>
      <a:srgbClr val="8A8AE7">
        <a:lumMod val="20000"/>
        <a:lumOff val="80000"/>
      </a:srgbClr>
    </a:solidFill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FA4F59-7987-43C3-9CCE-07F98B523867}" type="datetimeFigureOut">
              <a:rPr lang="ru-RU"/>
              <a:pPr>
                <a:defRPr/>
              </a:pPr>
              <a:t>22.09.2016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B988EA-F05A-4955-8BC0-EBA5FD56D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14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A94B49-77A2-483C-A218-6A551067CE3F}" type="datetimeFigureOut">
              <a:rPr lang="ru-RU"/>
              <a:pPr>
                <a:defRPr/>
              </a:pPr>
              <a:t>22.09.2016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76C0B4-7F88-4CAF-AEEA-34F6A996A7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0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07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5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1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63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131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680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21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285750"/>
            <a:ext cx="8534400" cy="44577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342900"/>
            <a:ext cx="8382000" cy="434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188595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485900"/>
            <a:ext cx="3657600" cy="27432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40005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285750"/>
            <a:ext cx="8534400" cy="44577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342900"/>
            <a:ext cx="8382000" cy="434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188595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485900"/>
            <a:ext cx="3657600" cy="27432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40005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739380"/>
            <a:ext cx="7015162" cy="108346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2286000"/>
            <a:ext cx="7015162" cy="131445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3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3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26219"/>
            <a:ext cx="1827212" cy="42302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226219"/>
            <a:ext cx="5334000" cy="42302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3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06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370410"/>
            <a:ext cx="3579812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370410"/>
            <a:ext cx="35814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7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5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0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1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14300"/>
            <a:ext cx="8991600" cy="497205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143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26219"/>
            <a:ext cx="731361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370410"/>
            <a:ext cx="7313612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>
                <a:solidFill>
                  <a:prstClr val="black"/>
                </a:solidFill>
              </a:rPr>
              <a:pPr>
                <a:defRPr/>
              </a:pPr>
              <a:t>22/09/2016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085850"/>
            <a:ext cx="3657600" cy="27432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14300"/>
            <a:ext cx="8991600" cy="497205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143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085850"/>
            <a:ext cx="3657600" cy="27432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89775" y="853852"/>
            <a:ext cx="8493599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CA" sz="3600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06298" y="3795886"/>
            <a:ext cx="6400800" cy="10801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40000"/>
              </a:lnSpc>
              <a:spcBef>
                <a:spcPct val="0"/>
              </a:spcBef>
              <a:buFont typeface="Arial" pitchFamily="34" charset="0"/>
              <a:buNone/>
            </a:pPr>
            <a:endParaRPr lang="ru-RU" sz="1600" i="1" dirty="0">
              <a:solidFill>
                <a:srgbClr val="073E87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971586"/>
            <a:ext cx="56166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Об итогах государственной итоговой аттестации в 2016 году</a:t>
            </a:r>
            <a:r>
              <a:rPr lang="ru-RU" sz="36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в </a:t>
            </a:r>
            <a:r>
              <a:rPr lang="ru-RU" sz="3600" b="1" kern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г.Казани</a:t>
            </a:r>
            <a:r>
              <a:rPr lang="ru-RU" sz="36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endParaRPr lang="ru-RU" sz="3600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6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7948" y="465528"/>
            <a:ext cx="72621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Доля участников, не преодолевших минимальный порог</a:t>
            </a: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275081"/>
              </p:ext>
            </p:extLst>
          </p:nvPr>
        </p:nvGraphicFramePr>
        <p:xfrm>
          <a:off x="755576" y="1563638"/>
          <a:ext cx="7751990" cy="3146727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986583"/>
                <a:gridCol w="1792244"/>
                <a:gridCol w="1608699"/>
                <a:gridCol w="2364464"/>
              </a:tblGrid>
              <a:tr h="25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П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Б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11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91066" y="4787971"/>
            <a:ext cx="2133600" cy="3429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712" y="465522"/>
            <a:ext cx="7262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Доля участников, не преодолевших минимальный порог</a:t>
            </a: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657652"/>
              </p:ext>
            </p:extLst>
          </p:nvPr>
        </p:nvGraphicFramePr>
        <p:xfrm>
          <a:off x="755576" y="1275605"/>
          <a:ext cx="7780803" cy="280831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428455"/>
                <a:gridCol w="1806891"/>
                <a:gridCol w="1662340"/>
                <a:gridCol w="1883117"/>
              </a:tblGrid>
              <a:tr h="5984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 2016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РТ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РФ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2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П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5,31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15,3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2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Б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0,29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4,7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2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2,25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6,11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2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5,00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12,4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6810" y="4794440"/>
            <a:ext cx="2133600" cy="3429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9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23480"/>
            <a:ext cx="7313612" cy="792088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400" b="1" kern="1200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Рейтинг по  результатам </a:t>
            </a:r>
            <a:r>
              <a:rPr lang="ru-RU" sz="2400" b="1" kern="1200" dirty="0" smtClean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ЕГЭ по математике</a:t>
            </a:r>
            <a:endParaRPr lang="ru-RU" sz="2400" b="1" kern="1200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29606581"/>
              </p:ext>
            </p:extLst>
          </p:nvPr>
        </p:nvGraphicFramePr>
        <p:xfrm>
          <a:off x="683568" y="1131592"/>
          <a:ext cx="7848872" cy="302852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890167"/>
                <a:gridCol w="3958705"/>
              </a:tblGrid>
              <a:tr h="216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 по математике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№131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78,5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41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IT-лицей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74,5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СОШИ "</a:t>
                      </a:r>
                      <a:r>
                        <a:rPr lang="ru-RU" sz="14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СОлНЦе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74,2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К(П)ФУ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71,6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№19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№7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лицей-интернат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№7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64,8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4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№102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64,3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№155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64,2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40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145…..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97" marR="4549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4787971"/>
            <a:ext cx="2133600" cy="3429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fr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646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3193" y="122466"/>
            <a:ext cx="7262132" cy="1254187"/>
          </a:xfrm>
          <a:prstGeom prst="rect">
            <a:avLst/>
          </a:prstGeom>
        </p:spPr>
        <p:txBody>
          <a:bodyPr wrap="square" lIns="68504" tIns="34289" rIns="68504" bIns="34289">
            <a:spAutoFit/>
          </a:bodyPr>
          <a:lstStyle/>
          <a:p>
            <a:pPr lvl="0">
              <a:defRPr/>
            </a:pPr>
            <a:r>
              <a:rPr lang="ru-RU" sz="2100" b="1" dirty="0">
                <a:solidFill>
                  <a:srgbClr val="FFFFFF"/>
                </a:solidFill>
                <a:latin typeface="Arial"/>
              </a:rPr>
              <a:t>ДОЛЯ </a:t>
            </a:r>
            <a:r>
              <a:rPr lang="ru-RU" sz="2100" b="1" dirty="0" err="1" smtClean="0">
                <a:solidFill>
                  <a:srgbClr val="FFFFFF"/>
                </a:solidFill>
                <a:latin typeface="Arial"/>
              </a:rPr>
              <a:t>УЧАСТ</a:t>
            </a:r>
            <a:r>
              <a:rPr lang="ru-RU" sz="28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Доля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участников, не преодолевших минимальный порог</a:t>
            </a:r>
          </a:p>
          <a:p>
            <a:pPr algn="ctr" defTabSz="342443" fontAlgn="auto">
              <a:spcBef>
                <a:spcPts val="0"/>
              </a:spcBef>
              <a:spcAft>
                <a:spcPts val="0"/>
              </a:spcAft>
            </a:pPr>
            <a:r>
              <a:rPr lang="ru-RU" sz="2100" b="1" dirty="0" smtClean="0">
                <a:solidFill>
                  <a:srgbClr val="FFFFFF"/>
                </a:solidFill>
                <a:latin typeface="Arial"/>
              </a:rPr>
              <a:t>ПОРОГ</a:t>
            </a:r>
            <a:r>
              <a:rPr lang="ru-RU" sz="2100" b="1" dirty="0">
                <a:solidFill>
                  <a:srgbClr val="FFFFFF"/>
                </a:solidFill>
                <a:latin typeface="Arial"/>
              </a:rPr>
              <a:t>,  В СРАВНЕНИИ ЗА 3 ГОДА</a:t>
            </a:r>
            <a:endParaRPr lang="ru-RU" sz="2100" dirty="0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8957041"/>
              </p:ext>
            </p:extLst>
          </p:nvPr>
        </p:nvGraphicFramePr>
        <p:xfrm>
          <a:off x="724379" y="1419622"/>
          <a:ext cx="7751990" cy="3024337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986583"/>
                <a:gridCol w="1792244"/>
                <a:gridCol w="1608699"/>
                <a:gridCol w="2364464"/>
              </a:tblGrid>
              <a:tr h="6444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Казань, 2014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 2015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 2016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Математика П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0,2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5,8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2,6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Математика Б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-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0,4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0,5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Физика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10,7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1,3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1,8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Информатика и ИКТ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1,7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5,5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5,1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9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4825" y="166432"/>
            <a:ext cx="6435499" cy="715578"/>
          </a:xfrm>
          <a:prstGeom prst="rect">
            <a:avLst/>
          </a:prstGeom>
        </p:spPr>
        <p:txBody>
          <a:bodyPr wrap="square" lIns="68511" tIns="34289" rIns="68511" bIns="34289">
            <a:spAutoFit/>
          </a:bodyPr>
          <a:lstStyle/>
          <a:p>
            <a:pPr algn="ctr" defTabSz="68501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b="1" kern="0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ДОЛЯ НЕ ПРЕОДОЛЕВШИХ МИНИМАЛЬНЫЙ ПОРОГ </a:t>
            </a:r>
            <a:r>
              <a:rPr lang="ru-RU" sz="2100" b="1" kern="0" dirty="0" smtClean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В </a:t>
            </a:r>
            <a:r>
              <a:rPr lang="ru-RU" sz="2100" b="1" kern="0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СРАВНЕНИИ С ГОРОДАМИ РФ</a:t>
            </a:r>
            <a:endParaRPr lang="ru-RU" sz="1400" kern="0" dirty="0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685120"/>
              </p:ext>
            </p:extLst>
          </p:nvPr>
        </p:nvGraphicFramePr>
        <p:xfrm>
          <a:off x="899592" y="524221"/>
          <a:ext cx="7713246" cy="41451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275920"/>
                <a:gridCol w="566551"/>
                <a:gridCol w="467462"/>
                <a:gridCol w="418473"/>
                <a:gridCol w="462639"/>
                <a:gridCol w="462639"/>
                <a:gridCol w="462639"/>
                <a:gridCol w="462639"/>
                <a:gridCol w="462639"/>
                <a:gridCol w="462639"/>
                <a:gridCol w="432315"/>
                <a:gridCol w="457974"/>
                <a:gridCol w="432315"/>
                <a:gridCol w="443201"/>
                <a:gridCol w="443201"/>
              </a:tblGrid>
              <a:tr h="2340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Количество участников ЕГЭ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Русский язык</a:t>
                      </a:r>
                    </a:p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Математика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Информатика и ИКТ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Биология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Химия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Физика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Литература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География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Обществознание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История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Английский язык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Немецкий язык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Французский язык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Екатеринбург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5731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9,8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17,7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12,1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11,5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7,2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9,3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1,7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Красноярск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4697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16,0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7,6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2,0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Омск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4852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0,4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18,8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17,2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24,7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14,8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28,8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Казань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5326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2,61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8,3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7,0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1067" y="2040132"/>
            <a:ext cx="138425" cy="284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11" tIns="34289" rIns="68511" bIns="34289" numCol="1" anchor="ctr" anchorCtr="0" compatLnSpc="1">
            <a:prstTxWarp prst="textNoShape">
              <a:avLst/>
            </a:prstTxWarp>
            <a:spAutoFit/>
          </a:bodyPr>
          <a:lstStyle/>
          <a:p>
            <a:pPr defTabSz="685018"/>
            <a:endParaRPr lang="ru-RU" altLang="ru-RU" sz="1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9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Сравнительные результаты среднего балла ЕГЭ за три года математика профильная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920587"/>
              </p:ext>
            </p:extLst>
          </p:nvPr>
        </p:nvGraphicFramePr>
        <p:xfrm>
          <a:off x="611561" y="1085745"/>
          <a:ext cx="7920880" cy="3303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484"/>
                <a:gridCol w="1655560"/>
                <a:gridCol w="1363418"/>
                <a:gridCol w="1363418"/>
              </a:tblGrid>
              <a:tr h="3484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Район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0976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Авиастроительный,</a:t>
                      </a:r>
                    </a:p>
                    <a:p>
                      <a:pPr algn="ctr"/>
                      <a:r>
                        <a:rPr lang="ru-RU" sz="1800" dirty="0" smtClean="0"/>
                        <a:t>Ново-Савиновский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51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51,67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54,29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482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Вахитовский</a:t>
                      </a:r>
                      <a:r>
                        <a:rPr lang="ru-RU" sz="1800" dirty="0" smtClean="0"/>
                        <a:t>, Приволжский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52,3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52,51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58,17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4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Советский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49,6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49,13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51,13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872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Кировский, Московский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48,6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50,21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0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51,67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4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г.Казань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51,3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51,17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54,4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4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 РТ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48,6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50,14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52,97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4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 РФ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43,7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50,9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52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69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56197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kern="0" dirty="0">
                <a:solidFill>
                  <a:srgbClr val="FFFFFF"/>
                </a:solidFill>
                <a:latin typeface="Arial"/>
                <a:ea typeface="+mj-ea"/>
                <a:cs typeface="+mj-cs"/>
              </a:rPr>
              <a:t>Рейтинг по  результатам ЕГЭ </a:t>
            </a:r>
            <a:br>
              <a:rPr lang="ru-RU" sz="2800" b="1" kern="0" dirty="0">
                <a:solidFill>
                  <a:srgbClr val="FFFFFF"/>
                </a:solidFill>
                <a:latin typeface="Arial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Рейтинг результатов ЕГЭ</a:t>
            </a:r>
            <a:br>
              <a:rPr lang="ru-RU" sz="2400" dirty="0" smtClean="0"/>
            </a:br>
            <a:r>
              <a:rPr lang="ru-RU" sz="2400" dirty="0" smtClean="0"/>
              <a:t>по математике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498623"/>
              </p:ext>
            </p:extLst>
          </p:nvPr>
        </p:nvGraphicFramePr>
        <p:xfrm>
          <a:off x="609600" y="1200150"/>
          <a:ext cx="785083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5416"/>
                <a:gridCol w="3925416"/>
              </a:tblGrid>
              <a:tr h="548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Наименование ОУ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Средний балл  по математике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Лицей №131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78,5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IT-лицей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74,5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СОШИ "</a:t>
                      </a:r>
                      <a:r>
                        <a:rPr lang="ru-RU" sz="1800" b="1" dirty="0" err="1">
                          <a:effectLst/>
                        </a:rPr>
                        <a:t>СОлНЦе</a:t>
                      </a:r>
                      <a:r>
                        <a:rPr lang="ru-RU" sz="1800" b="1" dirty="0">
                          <a:effectLst/>
                        </a:rPr>
                        <a:t>"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74,2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Лицей при К(П)ФУ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71,6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Гимназия №19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69,4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Гимназия №7 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66,0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Лицей-интернат №7 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64,8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Гимназия №102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64,3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Гимназия №155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64,2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Лицей №</a:t>
                      </a:r>
                      <a:r>
                        <a:rPr lang="ru-RU" sz="1800" b="1" dirty="0" smtClean="0">
                          <a:effectLst/>
                        </a:rPr>
                        <a:t>145…..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63,8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…….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СОШ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47,64,119,124,173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95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881" y="171450"/>
            <a:ext cx="7371676" cy="685800"/>
          </a:xfrm>
        </p:spPr>
        <p:txBody>
          <a:bodyPr/>
          <a:lstStyle/>
          <a:p>
            <a:pPr algn="ctr"/>
            <a:r>
              <a:rPr lang="ru-RU" sz="2100" b="1" dirty="0">
                <a:latin typeface="+mn-lt"/>
              </a:rPr>
              <a:t>ДОЛЯ ВЫСОКОБАЛЛЬНЫХ РАБОТ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636253"/>
              </p:ext>
            </p:extLst>
          </p:nvPr>
        </p:nvGraphicFramePr>
        <p:xfrm>
          <a:off x="611559" y="1203603"/>
          <a:ext cx="7920880" cy="295232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22863"/>
                <a:gridCol w="2495725"/>
                <a:gridCol w="2502292"/>
              </a:tblGrid>
              <a:tr h="9744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Предметы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участников ЕГЭ, набравших от 80 и выше баллов,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Казань, 2015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Казань, 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Математика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3,7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7,2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ИКТ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12,7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21,3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Ф</a:t>
                      </a:r>
                      <a:r>
                        <a:rPr lang="ru-RU" sz="1400" b="1" u="none" strike="noStrike" dirty="0" smtClean="0">
                          <a:effectLst/>
                        </a:rPr>
                        <a:t>изика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9,0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7,0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39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Математика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79460"/>
              </p:ext>
            </p:extLst>
          </p:nvPr>
        </p:nvGraphicFramePr>
        <p:xfrm>
          <a:off x="609600" y="1200152"/>
          <a:ext cx="7920880" cy="334649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22863"/>
                <a:gridCol w="2495725"/>
                <a:gridCol w="2502292"/>
              </a:tblGrid>
              <a:tr h="5795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участников ЕГЭ, набравших от 80 и выше баллов,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Авиастроительный, Ново-Савиновский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2,33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5,38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Кировский, Московский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4,12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4,56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Times New Roman"/>
                        </a:rPr>
                        <a:t>Вахитовский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, Приволжский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5,96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12,6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Советский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1,59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3,26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Казань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3,82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7,45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45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127945"/>
              </p:ext>
            </p:extLst>
          </p:nvPr>
        </p:nvGraphicFramePr>
        <p:xfrm>
          <a:off x="609600" y="1200152"/>
          <a:ext cx="7920880" cy="334649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22863"/>
                <a:gridCol w="2495725"/>
                <a:gridCol w="2502292"/>
              </a:tblGrid>
              <a:tr h="5795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участников ЕГЭ, набравших от 80 и выше баллов,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Times New Roman"/>
                        </a:rPr>
                        <a:t>Авиастроительный,Ново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-Савиновский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6,92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6,08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Кировский, Московский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5,84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4,86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Times New Roman"/>
                        </a:rPr>
                        <a:t>Вахитовский,Приволжский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13,83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12,3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Советский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7,53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Казань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9,26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7,13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69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Сравнительные результаты ОГЭ(средняя оценка)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451255"/>
              </p:ext>
            </p:extLst>
          </p:nvPr>
        </p:nvGraphicFramePr>
        <p:xfrm>
          <a:off x="827585" y="1203598"/>
          <a:ext cx="7488833" cy="3168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2171"/>
                <a:gridCol w="1819168"/>
                <a:gridCol w="1828747"/>
                <a:gridCol w="1828747"/>
              </a:tblGrid>
              <a:tr h="4579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Средняя оценка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44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Казань,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Казань,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РТ,2016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4,02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3,87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информатика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4,3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3,85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3,72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3,69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3,49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4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Информатика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453009"/>
              </p:ext>
            </p:extLst>
          </p:nvPr>
        </p:nvGraphicFramePr>
        <p:xfrm>
          <a:off x="609600" y="1200152"/>
          <a:ext cx="7920880" cy="334649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22863"/>
                <a:gridCol w="2495725"/>
                <a:gridCol w="2502292"/>
              </a:tblGrid>
              <a:tr h="5795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участников ЕГЭ, набравших от 80 и выше баллов,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Авиастроительный, Ново-Савиновский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11,81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12,5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Кировский, Московский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12,84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13,89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Times New Roman"/>
                        </a:rPr>
                        <a:t>Вахитовский,Приволжский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16,77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30,59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Советский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4,23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12,96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Казань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12,66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21,44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3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4825" y="166432"/>
            <a:ext cx="6435499" cy="1361909"/>
          </a:xfrm>
          <a:prstGeom prst="rect">
            <a:avLst/>
          </a:prstGeom>
        </p:spPr>
        <p:txBody>
          <a:bodyPr wrap="square" lIns="68540" tIns="34289" rIns="68540" bIns="34289">
            <a:spAutoFit/>
          </a:bodyPr>
          <a:lstStyle/>
          <a:p>
            <a:pPr defTabSz="68534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b="1" kern="0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ДОЛЯ НЕ ПРЕОДОЛЕВШИХ МИНИМАЛЬНЫЙ ПОРОГ В </a:t>
            </a:r>
            <a:r>
              <a:rPr lang="ru-RU" sz="2100" b="1" kern="0" dirty="0" smtClean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СРА</a:t>
            </a:r>
            <a:r>
              <a:rPr lang="ru-RU" sz="2000" b="1" kern="0" dirty="0">
                <a:solidFill>
                  <a:srgbClr val="006666"/>
                </a:solidFill>
                <a:ea typeface="+mj-ea"/>
                <a:cs typeface="Times New Roman" pitchFamily="18" charset="0"/>
              </a:rPr>
              <a:t> Доля выпускников 11 классов, </a:t>
            </a:r>
            <a:br>
              <a:rPr lang="ru-RU" sz="2000" b="1" kern="0" dirty="0">
                <a:solidFill>
                  <a:srgbClr val="006666"/>
                </a:solidFill>
                <a:ea typeface="+mj-ea"/>
                <a:cs typeface="Times New Roman" pitchFamily="18" charset="0"/>
              </a:rPr>
            </a:br>
            <a:r>
              <a:rPr lang="ru-RU" sz="2000" b="1" kern="0" dirty="0" smtClean="0">
                <a:solidFill>
                  <a:srgbClr val="006666"/>
                </a:solidFill>
                <a:ea typeface="+mj-ea"/>
                <a:cs typeface="Times New Roman" pitchFamily="18" charset="0"/>
              </a:rPr>
              <a:t>                            не </a:t>
            </a:r>
            <a:r>
              <a:rPr lang="ru-RU" sz="2000" b="1" kern="0" dirty="0">
                <a:solidFill>
                  <a:srgbClr val="006666"/>
                </a:solidFill>
                <a:ea typeface="+mj-ea"/>
                <a:cs typeface="Times New Roman" pitchFamily="18" charset="0"/>
              </a:rPr>
              <a:t>набравших минимальный балл </a:t>
            </a:r>
            <a:r>
              <a:rPr lang="ru-RU" sz="2100" b="1" kern="0" dirty="0" smtClean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ВНЕНИИ </a:t>
            </a:r>
            <a:r>
              <a:rPr lang="ru-RU" sz="2100" b="1" kern="0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С РТ И РФ</a:t>
            </a:r>
            <a:endParaRPr lang="ru-RU" sz="1400" kern="0" dirty="0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8136504"/>
              </p:ext>
            </p:extLst>
          </p:nvPr>
        </p:nvGraphicFramePr>
        <p:xfrm>
          <a:off x="539552" y="1275606"/>
          <a:ext cx="7983963" cy="32403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066089"/>
                <a:gridCol w="1357716"/>
                <a:gridCol w="2280079"/>
                <a:gridCol w="2280079"/>
              </a:tblGrid>
              <a:tr h="56829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предмет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не преодолевших минимальный порог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Казань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РТ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РФ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3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Математика П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2,6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5,31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15,3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3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Математика Б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0,29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4,7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3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Физика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1,8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2,25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6,11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872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Информатика и ИКТ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ru-RU" sz="15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5,1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ru-RU" sz="15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5,00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ru-RU" sz="15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12,4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0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Доля выпускников 11 классов, </a:t>
            </a:r>
            <a:b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не набравших минимальный балл  по </a:t>
            </a: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математике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131638"/>
              </p:ext>
            </p:extLst>
          </p:nvPr>
        </p:nvGraphicFramePr>
        <p:xfrm>
          <a:off x="827584" y="1200153"/>
          <a:ext cx="7704858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427"/>
                <a:gridCol w="2267273"/>
                <a:gridCol w="20611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Район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Авиастроительный,</a:t>
                      </a:r>
                    </a:p>
                    <a:p>
                      <a:pPr algn="ctr"/>
                      <a:r>
                        <a:rPr lang="ru-RU" sz="1800" dirty="0" smtClean="0"/>
                        <a:t>Ново-Савиновский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4,48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2,1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Вахитовский</a:t>
                      </a:r>
                      <a:r>
                        <a:rPr lang="ru-RU" sz="1800" dirty="0" smtClean="0"/>
                        <a:t>, Приволжский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4,08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1,18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Советский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7,69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Кировский,Московский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8,64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5,3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г.Казань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5,85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2,84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82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Доля выпускников 11 классов, 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набравших минимальный балл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по информатике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184446"/>
              </p:ext>
            </p:extLst>
          </p:nvPr>
        </p:nvGraphicFramePr>
        <p:xfrm>
          <a:off x="755576" y="1200153"/>
          <a:ext cx="7920880" cy="3368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1092"/>
                <a:gridCol w="2330841"/>
                <a:gridCol w="2118947"/>
              </a:tblGrid>
              <a:tr h="417966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Район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314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Авиастроительный,</a:t>
                      </a:r>
                    </a:p>
                    <a:p>
                      <a:pPr algn="ctr"/>
                      <a:r>
                        <a:rPr lang="ru-RU" sz="1800" dirty="0" smtClean="0"/>
                        <a:t>Ново-Савиновский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7,87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8,03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314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Вахитовский</a:t>
                      </a:r>
                      <a:r>
                        <a:rPr lang="ru-RU" sz="1800" dirty="0" smtClean="0"/>
                        <a:t>, Приволжский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2,99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3,19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37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Советский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2,81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1,8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91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Кировский,Московский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0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8,25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0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8,3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37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г.Казань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5,48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5,1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04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Доля выпускников 11 классов, </a:t>
            </a:r>
            <a:b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не набравших минимальный балл  по </a:t>
            </a: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физике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177917"/>
              </p:ext>
            </p:extLst>
          </p:nvPr>
        </p:nvGraphicFramePr>
        <p:xfrm>
          <a:off x="899593" y="1347614"/>
          <a:ext cx="7776864" cy="3403600"/>
        </p:xfrm>
        <a:graphic>
          <a:graphicData uri="http://schemas.openxmlformats.org/drawingml/2006/table">
            <a:tbl>
              <a:tblPr firstRow="1" bandRow="1"/>
              <a:tblGrid>
                <a:gridCol w="3407981"/>
                <a:gridCol w="2288462"/>
                <a:gridCol w="2080421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Район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Авиастроительный,</a:t>
                      </a:r>
                    </a:p>
                    <a:p>
                      <a:pPr algn="ctr"/>
                      <a:r>
                        <a:rPr lang="ru-RU" sz="1800" dirty="0" smtClean="0"/>
                        <a:t>Ново-Савиновский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4,48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3,04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err="1" smtClean="0"/>
                        <a:t>Вахитовский</a:t>
                      </a:r>
                      <a:r>
                        <a:rPr lang="ru-RU" sz="1800" dirty="0" smtClean="0"/>
                        <a:t>, Приволжский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4,08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0,7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Советский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7,69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1,03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err="1" smtClean="0"/>
                        <a:t>Кировский,Московский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8,64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2,7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err="1" smtClean="0"/>
                        <a:t>г.Казань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5,85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1,75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75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Рейтинг ОУ по результатам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ЕГЭ-2016 по физике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562901"/>
              </p:ext>
            </p:extLst>
          </p:nvPr>
        </p:nvGraphicFramePr>
        <p:xfrm>
          <a:off x="539552" y="1131589"/>
          <a:ext cx="7920879" cy="3384372"/>
        </p:xfrm>
        <a:graphic>
          <a:graphicData uri="http://schemas.openxmlformats.org/drawingml/2006/table">
            <a:tbl>
              <a:tblPr/>
              <a:tblGrid>
                <a:gridCol w="449321"/>
                <a:gridCol w="1399312"/>
                <a:gridCol w="641886"/>
                <a:gridCol w="641886"/>
                <a:gridCol w="757425"/>
                <a:gridCol w="372294"/>
                <a:gridCol w="795940"/>
                <a:gridCol w="397970"/>
                <a:gridCol w="860128"/>
                <a:gridCol w="629049"/>
                <a:gridCol w="975668"/>
              </a:tblGrid>
              <a:tr h="980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ОУ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выпускников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участников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участия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Ниже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 80 до 100 баллов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Общий балл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Средний балл 2016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4911" marR="4911" marT="49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СОШ№112</a:t>
                      </a:r>
                    </a:p>
                  </a:txBody>
                  <a:tcPr marL="4911" marR="4911" marT="49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№20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33,3%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76,3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71,5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 №131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6233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70,8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№18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 при КГУ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52,1%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27,9%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4040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IT-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 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53,7%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20,7%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1902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№19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17,7%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21,4%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903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64,5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Н-С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№7 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33,7%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1869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64,4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№141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708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64,4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64,3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0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СОлНЦе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34,6%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578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21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>
                <a:solidFill>
                  <a:srgbClr val="FFFFFF"/>
                </a:solidFill>
              </a:rPr>
              <a:t>Рейтинг ОУ </a:t>
            </a:r>
            <a:r>
              <a:rPr lang="ru-RU" sz="2400" dirty="0" smtClean="0">
                <a:solidFill>
                  <a:srgbClr val="FFFFFF"/>
                </a:solidFill>
              </a:rPr>
              <a:t>по</a:t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> </a:t>
            </a:r>
            <a:r>
              <a:rPr lang="ru-RU" sz="2400" dirty="0" smtClean="0">
                <a:solidFill>
                  <a:srgbClr val="FFFFFF"/>
                </a:solidFill>
              </a:rPr>
              <a:t>                                                              </a:t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>                                                                                                                   </a:t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Рейтинг </a:t>
            </a:r>
            <a:r>
              <a:rPr lang="ru-RU" sz="24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ОУ по результатам</a:t>
            </a:r>
            <a:br>
              <a:rPr lang="ru-RU" sz="24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ЕГЭ-2016 по </a:t>
            </a:r>
            <a:r>
              <a:rPr lang="ru-RU" sz="2400" dirty="0" err="1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физике</a:t>
            </a:r>
            <a:r>
              <a:rPr lang="ru-RU" sz="2400" dirty="0" err="1" smtClean="0">
                <a:solidFill>
                  <a:srgbClr val="FFFFFF"/>
                </a:solidFill>
              </a:rPr>
              <a:t>результатам</a:t>
            </a:r>
            <a:r>
              <a:rPr lang="ru-RU" sz="2400" dirty="0" smtClean="0">
                <a:solidFill>
                  <a:srgbClr val="FFFFFF"/>
                </a:solidFill>
              </a:rPr>
              <a:t> </a:t>
            </a:r>
            <a:r>
              <a:rPr lang="ru-RU" sz="2400" dirty="0">
                <a:solidFill>
                  <a:srgbClr val="FFFFFF"/>
                </a:solidFill>
              </a:rPr>
              <a:t>ЕГЭ-2016 по информатике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359459"/>
              </p:ext>
            </p:extLst>
          </p:nvPr>
        </p:nvGraphicFramePr>
        <p:xfrm>
          <a:off x="755576" y="1203602"/>
          <a:ext cx="7848871" cy="3528390"/>
        </p:xfrm>
        <a:graphic>
          <a:graphicData uri="http://schemas.openxmlformats.org/drawingml/2006/table">
            <a:tbl>
              <a:tblPr/>
              <a:tblGrid>
                <a:gridCol w="445236"/>
                <a:gridCol w="1386592"/>
                <a:gridCol w="636051"/>
                <a:gridCol w="636051"/>
                <a:gridCol w="750541"/>
                <a:gridCol w="671005"/>
                <a:gridCol w="636395"/>
                <a:gridCol w="565683"/>
                <a:gridCol w="531189"/>
                <a:gridCol w="953977"/>
                <a:gridCol w="636151"/>
              </a:tblGrid>
              <a:tr h="3864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выпускников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участников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участия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Ниже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 80 до 100 баллов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Общий балл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Средний балл 2016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</a:t>
                      </a:r>
                    </a:p>
                    <a:p>
                      <a:pPr algn="ct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</a:t>
                      </a:r>
                    </a:p>
                    <a:p>
                      <a:pPr algn="ct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№64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599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39,9</a:t>
                      </a:r>
                    </a:p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39,7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39,5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86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№115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38,0</a:t>
                      </a:r>
                    </a:p>
                    <a:p>
                      <a:pPr algn="ct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37,7</a:t>
                      </a:r>
                    </a:p>
                    <a:p>
                      <a:pPr algn="ct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№151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35,5</a:t>
                      </a:r>
                    </a:p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86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СОШ№119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31,8</a:t>
                      </a:r>
                    </a:p>
                    <a:p>
                      <a:pPr algn="ct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№57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4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9" y="123478"/>
            <a:ext cx="8193155" cy="1080120"/>
          </a:xfrm>
        </p:spPr>
        <p:txBody>
          <a:bodyPr/>
          <a:lstStyle/>
          <a:p>
            <a:pPr algn="ctr"/>
            <a:r>
              <a:rPr lang="ru-RU" sz="2400" dirty="0">
                <a:solidFill>
                  <a:srgbClr val="FFFFFF"/>
                </a:solidFill>
              </a:rPr>
              <a:t>Рейтинг ОУ по </a:t>
            </a:r>
            <a:r>
              <a:rPr lang="ru-RU" sz="2400" dirty="0" smtClean="0">
                <a:solidFill>
                  <a:srgbClr val="FFFFFF"/>
                </a:solidFill>
              </a:rPr>
              <a:t>резу</a:t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>ЕГЭ</a:t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0066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Рейтинг </a:t>
            </a:r>
            <a:r>
              <a:rPr lang="ru-RU" sz="2400" dirty="0">
                <a:solidFill>
                  <a:srgbClr val="0066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ОУ по </a:t>
            </a:r>
            <a:r>
              <a:rPr lang="ru-RU" sz="2400" dirty="0" smtClean="0">
                <a:solidFill>
                  <a:srgbClr val="0066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результатам ЕГЭ-2016</a:t>
            </a:r>
            <a:br>
              <a:rPr lang="ru-RU" sz="2400" dirty="0" smtClean="0">
                <a:solidFill>
                  <a:srgbClr val="006666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>
                <a:solidFill>
                  <a:srgbClr val="0066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66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</a:t>
            </a:r>
            <a:r>
              <a:rPr lang="ru-RU" sz="2400" dirty="0">
                <a:solidFill>
                  <a:srgbClr val="0066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</a:t>
            </a:r>
            <a:r>
              <a:rPr lang="ru-RU" sz="2400" dirty="0" err="1">
                <a:solidFill>
                  <a:srgbClr val="0066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информатике</a:t>
            </a:r>
            <a:r>
              <a:rPr lang="ru-RU" sz="2400" dirty="0" err="1">
                <a:solidFill>
                  <a:srgbClr val="FFFFFF"/>
                </a:solidFill>
                <a:ea typeface="+mn-ea"/>
                <a:cs typeface="+mn-cs"/>
              </a:rPr>
              <a:t>льтатам</a:t>
            </a:r>
            <a:r>
              <a:rPr lang="ru-RU" sz="2400" dirty="0">
                <a:solidFill>
                  <a:srgbClr val="FFFFFF"/>
                </a:solidFill>
                <a:ea typeface="+mn-ea"/>
                <a:cs typeface="+mn-cs"/>
              </a:rPr>
              <a:t> </a:t>
            </a:r>
            <a:r>
              <a:rPr lang="ru-RU" sz="2400" dirty="0" smtClean="0">
                <a:solidFill>
                  <a:srgbClr val="FFFFFF"/>
                </a:solidFill>
              </a:rPr>
              <a:t>-2016 </a:t>
            </a:r>
            <a:r>
              <a:rPr lang="ru-RU" sz="2400" dirty="0">
                <a:solidFill>
                  <a:srgbClr val="FFFFFF"/>
                </a:solidFill>
              </a:rPr>
              <a:t>по </a:t>
            </a:r>
            <a:r>
              <a:rPr lang="ru-RU" sz="2400" dirty="0" smtClean="0">
                <a:solidFill>
                  <a:srgbClr val="FFFFFF"/>
                </a:solidFill>
              </a:rPr>
              <a:t>информатике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877647"/>
              </p:ext>
            </p:extLst>
          </p:nvPr>
        </p:nvGraphicFramePr>
        <p:xfrm>
          <a:off x="755573" y="1131879"/>
          <a:ext cx="7920885" cy="3672118"/>
        </p:xfrm>
        <a:graphic>
          <a:graphicData uri="http://schemas.openxmlformats.org/drawingml/2006/table">
            <a:tbl>
              <a:tblPr/>
              <a:tblGrid>
                <a:gridCol w="713326"/>
                <a:gridCol w="1396928"/>
                <a:gridCol w="713326"/>
                <a:gridCol w="713326"/>
                <a:gridCol w="713326"/>
                <a:gridCol w="520132"/>
                <a:gridCol w="564716"/>
                <a:gridCol w="639021"/>
                <a:gridCol w="639021"/>
                <a:gridCol w="713326"/>
                <a:gridCol w="594437"/>
              </a:tblGrid>
              <a:tr h="139052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3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ОУ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выпускников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участников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участия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Ниже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min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80 до 100 баллов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Общий балл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балл 2016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№19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415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№161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100,0%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81,0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№6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80,5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556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№36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33,3%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237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79,0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 №131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52,1%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45,9%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5803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78,4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IT-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 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53,7%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44,8%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2236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77,1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№8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50,0%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77,0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№58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50,0%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153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76,5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СОлНЦе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19,2%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75,8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 при КГУ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21,4%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1879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75,2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№93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Н-С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№146 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12,8%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16,7%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444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74,0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70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23,3%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42,8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73,6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Н-С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№23 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147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73,5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№18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№22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73,0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№122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581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72,6</a:t>
                      </a:r>
                    </a:p>
                  </a:txBody>
                  <a:tcPr marL="5676" marR="5676" marT="56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8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№111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72,0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286000" y="197158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kern="0" dirty="0" smtClean="0">
                <a:solidFill>
                  <a:srgbClr val="FFFFFF"/>
                </a:solidFill>
                <a:latin typeface="Georgia"/>
                <a:ea typeface="+mj-ea"/>
                <a:cs typeface="+mj-cs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157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9" y="171450"/>
            <a:ext cx="8193155" cy="1248172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Рейтинг </a:t>
            </a:r>
            <a:r>
              <a:rPr lang="ru-RU" sz="24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ОУ по результатам</a:t>
            </a:r>
            <a:br>
              <a:rPr lang="ru-RU" sz="24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                                  ЕГЭ-2016 </a:t>
            </a:r>
            <a:r>
              <a:rPr lang="ru-RU" sz="24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по физике</a:t>
            </a:r>
            <a:r>
              <a:rPr lang="ru-RU" sz="2400" dirty="0" smtClean="0">
                <a:solidFill>
                  <a:srgbClr val="FFFFFF"/>
                </a:solidFill>
              </a:rPr>
              <a:t> </a:t>
            </a:r>
            <a:r>
              <a:rPr lang="ru-RU" sz="2400" dirty="0">
                <a:solidFill>
                  <a:srgbClr val="FFFFFF"/>
                </a:solidFill>
              </a:rPr>
              <a:t>результатам ЕГЭ-2016 по </a:t>
            </a:r>
            <a:r>
              <a:rPr lang="ru-RU" sz="2400" dirty="0" smtClean="0">
                <a:solidFill>
                  <a:srgbClr val="FFFFFF"/>
                </a:solidFill>
              </a:rPr>
              <a:t>информатике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960300"/>
              </p:ext>
            </p:extLst>
          </p:nvPr>
        </p:nvGraphicFramePr>
        <p:xfrm>
          <a:off x="611562" y="1131887"/>
          <a:ext cx="7776865" cy="136227"/>
        </p:xfrm>
        <a:graphic>
          <a:graphicData uri="http://schemas.openxmlformats.org/drawingml/2006/table">
            <a:tbl>
              <a:tblPr/>
              <a:tblGrid>
                <a:gridCol w="700356"/>
                <a:gridCol w="3472597"/>
                <a:gridCol w="510675"/>
                <a:gridCol w="554448"/>
                <a:gridCol w="627402"/>
                <a:gridCol w="627402"/>
                <a:gridCol w="700356"/>
                <a:gridCol w="583629"/>
              </a:tblGrid>
              <a:tr h="13622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924097"/>
              </p:ext>
            </p:extLst>
          </p:nvPr>
        </p:nvGraphicFramePr>
        <p:xfrm>
          <a:off x="609600" y="1200150"/>
          <a:ext cx="7992887" cy="3383257"/>
        </p:xfrm>
        <a:graphic>
          <a:graphicData uri="http://schemas.openxmlformats.org/drawingml/2006/table">
            <a:tbl>
              <a:tblPr/>
              <a:tblGrid>
                <a:gridCol w="719810"/>
                <a:gridCol w="1409628"/>
                <a:gridCol w="719810"/>
                <a:gridCol w="719810"/>
                <a:gridCol w="719810"/>
                <a:gridCol w="524861"/>
                <a:gridCol w="569849"/>
                <a:gridCol w="644829"/>
                <a:gridCol w="644829"/>
                <a:gridCol w="719810"/>
                <a:gridCol w="599841"/>
              </a:tblGrid>
              <a:tr h="8484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ОУ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выпускников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участников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участия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Ниже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min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80 до 100 баллов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Общий балл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балл 2016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№129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39,5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Н-С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№43 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17,4%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50,0%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38,0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№33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6,1%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66,7%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37,7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№80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37,5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№2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10,3%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33,3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33,3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Н-С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№132 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50,0%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8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№127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16,7%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№150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26,5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№34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№18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#####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Н-С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№91 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#####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Н-С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№38 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7499" marR="7499" marT="74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52,6%</a:t>
                      </a:r>
                    </a:p>
                  </a:txBody>
                  <a:tcPr marL="7499" marR="7499" marT="7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</a:t>
                      </a:r>
                    </a:p>
                  </a:txBody>
                  <a:tcPr marL="7499" marR="7499" marT="7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7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Доля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выпускников 11 классов,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 набравших минимальный балл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физика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527068"/>
              </p:ext>
            </p:extLst>
          </p:nvPr>
        </p:nvGraphicFramePr>
        <p:xfrm>
          <a:off x="755576" y="1200151"/>
          <a:ext cx="7776866" cy="3603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982"/>
                <a:gridCol w="2288463"/>
                <a:gridCol w="2080421"/>
              </a:tblGrid>
              <a:tr h="4406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Район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6061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Авиастроительный,</a:t>
                      </a:r>
                    </a:p>
                    <a:p>
                      <a:pPr algn="ctr"/>
                      <a:r>
                        <a:rPr lang="ru-RU" sz="1800" dirty="0" smtClean="0"/>
                        <a:t>Ново-Савиновский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4,48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3,04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6061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Вахитовский</a:t>
                      </a:r>
                      <a:r>
                        <a:rPr lang="ru-RU" sz="1800" dirty="0" smtClean="0"/>
                        <a:t>, Приволжский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4,08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0,7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06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Советский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7,69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1,03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6061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Кировский,Московский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8,64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2,7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06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г.Казань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5,85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1,75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20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Сравнительные результаты ОГЭ-2016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670142"/>
              </p:ext>
            </p:extLst>
          </p:nvPr>
        </p:nvGraphicFramePr>
        <p:xfrm>
          <a:off x="611559" y="1131588"/>
          <a:ext cx="7920881" cy="351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919"/>
                <a:gridCol w="1524748"/>
                <a:gridCol w="1702994"/>
                <a:gridCol w="1980220"/>
              </a:tblGrid>
              <a:tr h="5371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МСУ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673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Авиастроительный и Ново-Савиновский р-ны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3,62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3,86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71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Вахитовский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 Приволжский р-ны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4,02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71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Московский и Кировский р-ны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3,44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12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Советский р-н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12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г.Казань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4,02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3,69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3,85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12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 РТ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3,87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3,49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28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95486"/>
            <a:ext cx="7313612" cy="857250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Сравнительные результаты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средней оценки базовой математики в сравнении с РТ и РФ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580709"/>
              </p:ext>
            </p:extLst>
          </p:nvPr>
        </p:nvGraphicFramePr>
        <p:xfrm>
          <a:off x="827584" y="988853"/>
          <a:ext cx="79928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4739"/>
                <a:gridCol w="3058149"/>
              </a:tblGrid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Район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marL="0" marR="0" lvl="0" indent="0" algn="ctr" defTabSz="9130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Авиастроительный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4,22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Вахитовский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4,25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Кировский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4,09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Московский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4,22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marL="0" marR="0" lvl="0" indent="0" algn="ctr" defTabSz="9130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Ново-Савиновский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4,36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Приволжский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4,05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Советский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4,17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C00000"/>
                          </a:solidFill>
                        </a:rPr>
                        <a:t>г.Казань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4,2 (2015-4,0)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 РТ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4,34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 РФ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4,14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6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786920"/>
            <a:ext cx="561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СПАСИБО ЗА ВНИМАНИЕ</a:t>
            </a:r>
            <a:endParaRPr lang="ru-RU" sz="4800" kern="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7396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Доля выпускников 9 классов,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 набравших минимальный балл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221285"/>
              </p:ext>
            </p:extLst>
          </p:nvPr>
        </p:nvGraphicFramePr>
        <p:xfrm>
          <a:off x="683570" y="1120498"/>
          <a:ext cx="7848870" cy="3362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042"/>
                <a:gridCol w="750761"/>
                <a:gridCol w="819013"/>
                <a:gridCol w="819013"/>
                <a:gridCol w="819013"/>
                <a:gridCol w="1034698"/>
                <a:gridCol w="876330"/>
              </a:tblGrid>
              <a:tr h="651375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Район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математика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физика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Информатика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719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Авиастроительный,</a:t>
                      </a:r>
                    </a:p>
                    <a:p>
                      <a:r>
                        <a:rPr lang="ru-RU" sz="1400" dirty="0" smtClean="0"/>
                        <a:t>Ново-Савиновский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0,26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0,67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0,91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5,77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5963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Вахитовский</a:t>
                      </a:r>
                      <a:r>
                        <a:rPr lang="ru-RU" sz="1400" dirty="0" smtClean="0"/>
                        <a:t>, Приволжский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0,06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1,57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1,17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5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Советский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2,39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1,05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5,81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5963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Кировский,Московский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0,91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8,39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58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г.Казань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0,34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0,28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4,69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0,77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5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РТ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2,19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2,29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1,09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9,05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0,84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7,14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88"/>
          <p:cNvSpPr txBox="1">
            <a:spLocks noChangeArrowheads="1"/>
          </p:cNvSpPr>
          <p:nvPr/>
        </p:nvSpPr>
        <p:spPr bwMode="auto">
          <a:xfrm>
            <a:off x="1258890" y="155988"/>
            <a:ext cx="6985000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3" tIns="34289" rIns="68493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814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1187450" y="141695"/>
            <a:ext cx="6858000" cy="607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3" tIns="34289" rIns="68493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684814" eaLnBrk="1" hangingPunct="1"/>
            <a:endParaRPr lang="ru-RU" altLang="ru-RU" sz="1400" b="1" dirty="0">
              <a:solidFill>
                <a:srgbClr val="FFFFFF"/>
              </a:solidFill>
            </a:endParaRPr>
          </a:p>
          <a:p>
            <a:pPr algn="ctr" defTabSz="684814" eaLnBrk="1" hangingPunct="1"/>
            <a:r>
              <a:rPr lang="ru-RU" altLang="ru-RU" sz="2100" b="1" dirty="0">
                <a:solidFill>
                  <a:srgbClr val="FFFFFF"/>
                </a:solidFill>
              </a:rPr>
              <a:t>РЕЗУЛЬТАТЫ ЕГЭ В СРАВНЕНИИ С РТ И РФ</a:t>
            </a:r>
          </a:p>
        </p:txBody>
      </p:sp>
      <p:sp>
        <p:nvSpPr>
          <p:cNvPr id="16389" name="Rectangle 11"/>
          <p:cNvSpPr>
            <a:spLocks noChangeArrowheads="1"/>
          </p:cNvSpPr>
          <p:nvPr/>
        </p:nvSpPr>
        <p:spPr bwMode="auto">
          <a:xfrm>
            <a:off x="6" y="-142331"/>
            <a:ext cx="138388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93" tIns="34289" rIns="68493" bIns="34289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814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341987"/>
              </p:ext>
            </p:extLst>
          </p:nvPr>
        </p:nvGraphicFramePr>
        <p:xfrm>
          <a:off x="836289" y="298334"/>
          <a:ext cx="7840166" cy="4199757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384057"/>
                <a:gridCol w="1996412"/>
                <a:gridCol w="1996412"/>
                <a:gridCol w="1463285"/>
              </a:tblGrid>
              <a:tr h="223368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Предметы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Средний балл по результатам участия в ЕГЭ 2016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РФ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70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Математика П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52,97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70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Математика Б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633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Информатика и ИКТ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63,97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027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53,45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85420" y="1482895"/>
            <a:ext cx="138388" cy="284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493" tIns="34289" rIns="68493" bIns="34289" numCol="1" anchor="ctr" anchorCtr="0" compatLnSpc="1">
            <a:prstTxWarp prst="textNoShape">
              <a:avLst/>
            </a:prstTxWarp>
            <a:spAutoFit/>
          </a:bodyPr>
          <a:lstStyle/>
          <a:p>
            <a:pPr defTabSz="684814"/>
            <a:endParaRPr lang="ru-RU" altLang="ru-RU" sz="1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379914"/>
              </p:ext>
            </p:extLst>
          </p:nvPr>
        </p:nvGraphicFramePr>
        <p:xfrm>
          <a:off x="4399984" y="5776111"/>
          <a:ext cx="244024" cy="308610"/>
        </p:xfrm>
        <a:graphic>
          <a:graphicData uri="http://schemas.openxmlformats.org/drawingml/2006/table">
            <a:tbl>
              <a:tblPr/>
              <a:tblGrid>
                <a:gridCol w="244024"/>
              </a:tblGrid>
              <a:tr h="30861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5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88"/>
          <p:cNvSpPr txBox="1">
            <a:spLocks noChangeArrowheads="1"/>
          </p:cNvSpPr>
          <p:nvPr/>
        </p:nvSpPr>
        <p:spPr bwMode="auto">
          <a:xfrm>
            <a:off x="1258890" y="155988"/>
            <a:ext cx="6985000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0" tIns="34289" rIns="68490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780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1187450" y="141695"/>
            <a:ext cx="6858000" cy="607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0" tIns="34289" rIns="68490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684780" eaLnBrk="1" hangingPunct="1"/>
            <a:endParaRPr lang="ru-RU" altLang="ru-RU" sz="1400" b="1" dirty="0">
              <a:solidFill>
                <a:srgbClr val="FFFFFF"/>
              </a:solidFill>
            </a:endParaRPr>
          </a:p>
          <a:p>
            <a:pPr algn="ctr" defTabSz="684780" eaLnBrk="1" hangingPunct="1"/>
            <a:r>
              <a:rPr lang="ru-RU" altLang="ru-RU" sz="2100" b="1" dirty="0" err="1" smtClean="0">
                <a:solidFill>
                  <a:srgbClr val="FFFFFF"/>
                </a:solidFill>
              </a:rPr>
              <a:t>ПРЕПРЕДМЕТОпРРВ</a:t>
            </a:r>
            <a:r>
              <a:rPr lang="ru-RU" altLang="ru-RU" sz="2100" b="1" dirty="0" smtClean="0">
                <a:solidFill>
                  <a:srgbClr val="FFFFFF"/>
                </a:solidFill>
              </a:rPr>
              <a:t> </a:t>
            </a:r>
            <a:r>
              <a:rPr lang="ru-RU" altLang="ru-RU" sz="2100" b="1" dirty="0">
                <a:solidFill>
                  <a:srgbClr val="FFFFFF"/>
                </a:solidFill>
              </a:rPr>
              <a:t>ПО ВЫБОРУ</a:t>
            </a:r>
          </a:p>
        </p:txBody>
      </p:sp>
      <p:sp>
        <p:nvSpPr>
          <p:cNvPr id="16389" name="Rectangle 11"/>
          <p:cNvSpPr>
            <a:spLocks noChangeArrowheads="1"/>
          </p:cNvSpPr>
          <p:nvPr/>
        </p:nvSpPr>
        <p:spPr bwMode="auto">
          <a:xfrm>
            <a:off x="6" y="-142331"/>
            <a:ext cx="138382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90" tIns="34289" rIns="68490" bIns="34289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780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698269"/>
              </p:ext>
            </p:extLst>
          </p:nvPr>
        </p:nvGraphicFramePr>
        <p:xfrm>
          <a:off x="971600" y="555526"/>
          <a:ext cx="7272294" cy="3804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536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267494"/>
            <a:ext cx="6992031" cy="685800"/>
          </a:xfrm>
        </p:spPr>
        <p:txBody>
          <a:bodyPr/>
          <a:lstStyle/>
          <a:p>
            <a:pPr lvl="0">
              <a:defRPr/>
            </a:pP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>Доля </a:t>
            </a: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>участников, не преодолевших минимальный порог</a:t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>РАА</a:t>
            </a:r>
            <a: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1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2100" b="1" kern="1200" dirty="0" smtClean="0">
                <a:solidFill>
                  <a:srgbClr val="FFFFFF"/>
                </a:solidFill>
                <a:ea typeface="+mn-ea"/>
                <a:cs typeface="+mn-cs"/>
              </a:rPr>
              <a:t>СССР</a:t>
            </a:r>
            <a:endParaRPr lang="ru-RU" sz="2800" b="1" kern="1200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59568"/>
              </p:ext>
            </p:extLst>
          </p:nvPr>
        </p:nvGraphicFramePr>
        <p:xfrm>
          <a:off x="773568" y="555524"/>
          <a:ext cx="7628525" cy="38708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35368"/>
                <a:gridCol w="592547"/>
                <a:gridCol w="587574"/>
                <a:gridCol w="493099"/>
                <a:gridCol w="493099"/>
                <a:gridCol w="493099"/>
                <a:gridCol w="493099"/>
                <a:gridCol w="493099"/>
                <a:gridCol w="493099"/>
                <a:gridCol w="460778"/>
                <a:gridCol w="488126"/>
                <a:gridCol w="460778"/>
                <a:gridCol w="472380"/>
                <a:gridCol w="472380"/>
              </a:tblGrid>
              <a:tr h="2123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Русский язык</a:t>
                      </a:r>
                    </a:p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Математика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Информатика и ИКТ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Биология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Химия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Физика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Литература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География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Обществознание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История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Английский язык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Немецкий язык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Французский язык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68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Екатеринбург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70,5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50,9</a:t>
                      </a:r>
                      <a:endParaRPr lang="ru-RU" sz="12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54,3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58,3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56,5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50,4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58,3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58,2</a:t>
                      </a:r>
                      <a:endParaRPr lang="ru-RU" sz="12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56,3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51,9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66,1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71,4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60,3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68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Красноярск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69,3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50,5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55,6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54,9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57,6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49,8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60,1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53,2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57,3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53,2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66,9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77,1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71,0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68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 Омск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66,0</a:t>
                      </a:r>
                      <a:endParaRPr lang="ru-RU" sz="12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44,0</a:t>
                      </a:r>
                      <a:endParaRPr lang="ru-RU" sz="12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54,0</a:t>
                      </a:r>
                      <a:endParaRPr lang="ru-RU" sz="12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49,0</a:t>
                      </a:r>
                      <a:endParaRPr lang="ru-RU" sz="12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53,0</a:t>
                      </a:r>
                      <a:endParaRPr lang="ru-RU" sz="12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46,0</a:t>
                      </a:r>
                      <a:endParaRPr lang="ru-RU" sz="12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52,0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42,0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53,0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45,0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61,0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44,0</a:t>
                      </a:r>
                      <a:endParaRPr lang="ru-RU" sz="12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-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68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Казань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73,6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54,4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65,9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59,1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60,0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54,6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59,2</a:t>
                      </a:r>
                      <a:endParaRPr lang="ru-RU" sz="12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68,7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57,5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54,6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77,4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68,9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77,5</a:t>
                      </a:r>
                      <a:endParaRPr lang="ru-RU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381265" y="2156822"/>
            <a:ext cx="138398" cy="284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498" tIns="34289" rIns="68498" bIns="34289" numCol="1" anchor="ctr" anchorCtr="0" compatLnSpc="1">
            <a:prstTxWarp prst="textNoShape">
              <a:avLst/>
            </a:prstTxWarp>
            <a:spAutoFit/>
          </a:bodyPr>
          <a:lstStyle/>
          <a:p>
            <a:pPr defTabSz="684865"/>
            <a:endParaRPr lang="ru-RU" altLang="ru-RU" sz="1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6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Рейтинг ОУ по итогам ЕГЭ (профиль)</a:t>
            </a:r>
            <a:br>
              <a:rPr lang="ru-RU" sz="2400" dirty="0" smtClean="0"/>
            </a:br>
            <a:r>
              <a:rPr lang="ru-RU" sz="2400" dirty="0" smtClean="0"/>
              <a:t>по математике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10870"/>
              </p:ext>
            </p:extLst>
          </p:nvPr>
        </p:nvGraphicFramePr>
        <p:xfrm>
          <a:off x="467544" y="1049558"/>
          <a:ext cx="8208912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63"/>
                <a:gridCol w="2772239"/>
                <a:gridCol w="3096482"/>
                <a:gridCol w="2052228"/>
              </a:tblGrid>
              <a:tr h="350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Вахитовский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Приволжский р-ны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"Лицей №131"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78,49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Вахитовский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Приволжский р-ны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ФГАОУ ВПО "IT- лицей-интернат К(П)ФУ"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74,47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Вахитовский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Приволжский р-ны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"СОШИ "СОлНЦе""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74,16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Вахитовский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Приволжский р-ны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ФГАОУ ВПО "Лицей им.Н.И. Лобачевского при К(П)ФУ"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71,6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Вахитовский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Приволжский р-ны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"Гимназия №19"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69,36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Авиастроительный и Ново-Савиновский р-ны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МБОУ "Гимназия №7"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66,03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Авиастроительный и Ново-Савиновский р-ны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"Лицей-интернат №7"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64,79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Московский и Кировский р-ны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МБОУ "Гимназия №102 им.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М.С.Устиновой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64,32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Авиастроительный и Ново-Савиновский р-ны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МБОУ "Гимназия №155 с татарским языком обучения"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64,21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Авиастроительный и Ново-Савиновский р-ны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МБОУ "Лицей №145"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63,86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9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3649" y="411512"/>
            <a:ext cx="6992031" cy="756177"/>
          </a:xfrm>
        </p:spPr>
        <p:txBody>
          <a:bodyPr/>
          <a:lstStyle/>
          <a:p>
            <a:pPr lvl="0" algn="ctr" eaLnBrk="1" hangingPunct="1">
              <a:defRPr/>
            </a:pPr>
            <a:r>
              <a:rPr lang="ru-RU" altLang="ru-RU" sz="28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8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3200" b="1" kern="1200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Результаты ЕГЭ в сравнении </a:t>
            </a:r>
            <a:br>
              <a:rPr lang="ru-RU" altLang="ru-RU" sz="3200" b="1" kern="1200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altLang="ru-RU" sz="3200" b="1" kern="1200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городами РФ</a:t>
            </a:r>
            <a:endParaRPr lang="ru-RU" sz="3200" b="1" kern="1200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39416"/>
              </p:ext>
            </p:extLst>
          </p:nvPr>
        </p:nvGraphicFramePr>
        <p:xfrm>
          <a:off x="683568" y="1545644"/>
          <a:ext cx="8132582" cy="28847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92818"/>
                <a:gridCol w="513143"/>
                <a:gridCol w="562522"/>
                <a:gridCol w="525681"/>
                <a:gridCol w="525681"/>
                <a:gridCol w="525681"/>
                <a:gridCol w="525681"/>
                <a:gridCol w="525681"/>
                <a:gridCol w="525681"/>
                <a:gridCol w="491224"/>
                <a:gridCol w="520379"/>
                <a:gridCol w="491224"/>
                <a:gridCol w="503593"/>
                <a:gridCol w="503593"/>
              </a:tblGrid>
              <a:tr h="177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язык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Французский язык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Екатеринбург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50,9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Красноярск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54,9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57,6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60,1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66,9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77,1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Омск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6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59,2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68,7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77,4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4794440"/>
            <a:ext cx="2133600" cy="3429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r-CA" dirty="0">
              <a:solidFill>
                <a:prstClr val="black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381275" y="21144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alt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2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'День открытых дверей'">
  <a:themeElements>
    <a:clrScheme name="ParentOpnH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11811</TotalTime>
  <Words>1999</Words>
  <Application>Microsoft Office PowerPoint</Application>
  <PresentationFormat>Экран (16:9)</PresentationFormat>
  <Paragraphs>1416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Презентация 'День открытых дверей'</vt:lpstr>
      <vt:lpstr>Презентация PowerPoint</vt:lpstr>
      <vt:lpstr>Сравнительные результаты ОГЭ(средняя оценка)</vt:lpstr>
      <vt:lpstr>Сравнительные результаты ОГЭ-2016</vt:lpstr>
      <vt:lpstr>Доля выпускников 9 классов,  не набравших минимальный балл </vt:lpstr>
      <vt:lpstr>Презентация PowerPoint</vt:lpstr>
      <vt:lpstr>Презентация PowerPoint</vt:lpstr>
      <vt:lpstr>                     Доля участников, не преодолевших минимальный порог РАА СССР</vt:lpstr>
      <vt:lpstr>Рейтинг ОУ по итогам ЕГЭ (профиль) по математике</vt:lpstr>
      <vt:lpstr> Результаты ЕГЭ в сравнении  с городами РФ</vt:lpstr>
      <vt:lpstr>Презентация PowerPoint</vt:lpstr>
      <vt:lpstr>Презентация PowerPoint</vt:lpstr>
      <vt:lpstr> Рейтинг по  результатам ЕГЭ по математике</vt:lpstr>
      <vt:lpstr>Презентация PowerPoint</vt:lpstr>
      <vt:lpstr>Презентация PowerPoint</vt:lpstr>
      <vt:lpstr>Сравнительные результаты среднего балла ЕГЭ за три года математика профильная</vt:lpstr>
      <vt:lpstr>Рейтинг результатов ЕГЭ по математике</vt:lpstr>
      <vt:lpstr>ДОЛЯ ВЫСОКОБАЛЛЬНЫХ РАБОТ</vt:lpstr>
      <vt:lpstr>Математика</vt:lpstr>
      <vt:lpstr>Физика</vt:lpstr>
      <vt:lpstr>Информатика</vt:lpstr>
      <vt:lpstr>Презентация PowerPoint</vt:lpstr>
      <vt:lpstr>Доля выпускников 11 классов,  не набравших минимальный балл  по математике</vt:lpstr>
      <vt:lpstr>Доля выпускников 11 классов,  не набравших минимальный балл  по информатике</vt:lpstr>
      <vt:lpstr>Доля выпускников 11 классов,  не набравших минимальный балл  по физике</vt:lpstr>
      <vt:lpstr>Рейтинг ОУ по результатам  ЕГЭ-2016 по физике</vt:lpstr>
      <vt:lpstr>Рейтинг ОУ по                                                                                                                                                                                                                                                                          Рейтинг ОУ по результатам  ЕГЭ-2016 по физикерезультатам ЕГЭ-2016 по информатике</vt:lpstr>
      <vt:lpstr>Рейтинг ОУ по резу      ЕГЭ                                       Рейтинг ОУ по результатам ЕГЭ-2016                                по информатикельтатам -2016 по информатике</vt:lpstr>
      <vt:lpstr>  Рейтинг ОУ по результатам                                    ЕГЭ-2016 по физике результатам ЕГЭ-2016 по информатике</vt:lpstr>
      <vt:lpstr>   Доля выпускников 11 классов,  не набравших минимальный балл физика</vt:lpstr>
      <vt:lpstr>Сравнительные результаты средней оценки базовой математики в сравнении с РТ и РФ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GYPNORION</cp:lastModifiedBy>
  <cp:revision>520</cp:revision>
  <cp:lastPrinted>2013-09-09T08:13:28Z</cp:lastPrinted>
  <dcterms:created xsi:type="dcterms:W3CDTF">2011-01-19T10:29:57Z</dcterms:created>
  <dcterms:modified xsi:type="dcterms:W3CDTF">2016-09-22T06:53:32Z</dcterms:modified>
</cp:coreProperties>
</file>